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90" r:id="rId9"/>
    <p:sldId id="266" r:id="rId10"/>
    <p:sldId id="267" r:id="rId11"/>
    <p:sldId id="268" r:id="rId12"/>
    <p:sldId id="269" r:id="rId13"/>
    <p:sldId id="270" r:id="rId14"/>
    <p:sldId id="271" r:id="rId15"/>
    <p:sldId id="283" r:id="rId16"/>
    <p:sldId id="272" r:id="rId17"/>
    <p:sldId id="291" r:id="rId18"/>
    <p:sldId id="273" r:id="rId19"/>
    <p:sldId id="288" r:id="rId20"/>
    <p:sldId id="274" r:id="rId21"/>
    <p:sldId id="284" r:id="rId22"/>
    <p:sldId id="275" r:id="rId23"/>
    <p:sldId id="276" r:id="rId24"/>
    <p:sldId id="289" r:id="rId25"/>
    <p:sldId id="277" r:id="rId26"/>
    <p:sldId id="285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4150" autoAdjust="0"/>
  </p:normalViewPr>
  <p:slideViewPr>
    <p:cSldViewPr>
      <p:cViewPr varScale="1">
        <p:scale>
          <a:sx n="120" d="100"/>
          <a:sy n="120" d="100"/>
        </p:scale>
        <p:origin x="14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21/08/2019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616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02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21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215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7.9 Mars Exploration Rover p257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Please add source:  Source: Reproduced by permission of NASA Jet Propulsion Laboratory (NASA-JPL).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59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59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9106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910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784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6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6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49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38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www.id-book.com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612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www.id-book.com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17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beration San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iberation Sans"/>
              </a:defRPr>
            </a:lvl1pPr>
            <a:lvl2pPr>
              <a:defRPr>
                <a:latin typeface="Liberation Sans"/>
              </a:defRPr>
            </a:lvl2pPr>
            <a:lvl3pPr>
              <a:defRPr>
                <a:latin typeface="Liberation Sans"/>
              </a:defRPr>
            </a:lvl3pPr>
            <a:lvl4pPr>
              <a:defRPr>
                <a:latin typeface="Liberation Sans"/>
              </a:defRPr>
            </a:lvl4pPr>
            <a:lvl5pPr>
              <a:defRPr>
                <a:latin typeface="Liberatio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iberation Sans"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Liberation Sans"/>
              </a:defRPr>
            </a:lvl1pPr>
          </a:lstStyle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Liberation Sans"/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1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61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3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104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14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9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0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49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1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7030A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1047" y="4581128"/>
            <a:ext cx="371909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Chapter 8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</a:br>
            <a:endParaRPr lang="en-GB" sz="14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DATA GATHERING</a:t>
            </a:r>
          </a:p>
        </p:txBody>
      </p:sp>
      <p:pic>
        <p:nvPicPr>
          <p:cNvPr id="5" name="Picture 4" descr="Cover of the book Interaction Design, Fifth Edition">
            <a:extLst>
              <a:ext uri="{FF2B5EF4-FFF2-40B4-BE49-F238E27FC236}">
                <a16:creationId xmlns:a16="http://schemas.microsoft.com/office/drawing/2014/main" id="{CE8F0DEC-C06B-FD41-801E-E165E8FD3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 t="2693" r="1964" b="2693"/>
          <a:stretch/>
        </p:blipFill>
        <p:spPr>
          <a:xfrm>
            <a:off x="2975527" y="547785"/>
            <a:ext cx="3192946" cy="40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Questionnaires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539750" y="1447800"/>
            <a:ext cx="8153400" cy="464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900" dirty="0">
                <a:latin typeface="Liberation Sans"/>
              </a:rPr>
              <a:t>Questions can be closed or open</a:t>
            </a:r>
          </a:p>
          <a:p>
            <a:pPr marL="342900" indent="-342900">
              <a:spcBef>
                <a:spcPts val="1800"/>
              </a:spcBef>
              <a:buFontTx/>
              <a:buChar char="•"/>
            </a:pPr>
            <a:r>
              <a:rPr lang="en-US" sz="2900" dirty="0">
                <a:latin typeface="Liberation Sans"/>
              </a:rPr>
              <a:t>Closed questions are easier to analyze, and may be distributed and analyzed by computer</a:t>
            </a:r>
          </a:p>
          <a:p>
            <a:pPr marL="342900" indent="-342900">
              <a:spcBef>
                <a:spcPts val="1800"/>
              </a:spcBef>
              <a:buFontTx/>
              <a:buChar char="•"/>
            </a:pPr>
            <a:r>
              <a:rPr lang="en-US" sz="2900" dirty="0">
                <a:latin typeface="Liberation Sans"/>
              </a:rPr>
              <a:t>They can be administered to large populations</a:t>
            </a:r>
          </a:p>
          <a:p>
            <a:pPr marL="342900" indent="-342900">
              <a:spcBef>
                <a:spcPts val="1800"/>
              </a:spcBef>
              <a:buFontTx/>
              <a:buChar char="•"/>
            </a:pPr>
            <a:r>
              <a:rPr lang="en-US" sz="2900" dirty="0">
                <a:latin typeface="Liberation Sans"/>
              </a:rPr>
              <a:t>Disseminated by paper, email and the web</a:t>
            </a:r>
          </a:p>
          <a:p>
            <a:pPr marL="342900" indent="-342900">
              <a:spcBef>
                <a:spcPts val="1800"/>
              </a:spcBef>
              <a:buFontTx/>
              <a:buChar char="•"/>
            </a:pPr>
            <a:r>
              <a:rPr lang="en-US" sz="2900" dirty="0">
                <a:latin typeface="Liberation Sans"/>
              </a:rPr>
              <a:t>Sampling can be a problem when the size of a population is unknown as is common online evaluation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24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85800" y="204952"/>
            <a:ext cx="7772400" cy="8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Questionnaire design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95536" y="1101096"/>
            <a:ext cx="8496944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The impact of a question can be influenced by question order.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You may need different versions of the questionnaire for different populations.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Provide clear instructions on how to complete the questionnaire.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Strike a balance between using white space and keeping the questionnaire compact.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Avoid very long questions and questionnaires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Decide on whether phrases will all be positive, all negative, or mixed.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6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23850" y="476250"/>
            <a:ext cx="8383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Question and response format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11188" y="1557338"/>
            <a:ext cx="7772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Liberation Sans"/>
              </a:rPr>
              <a:t>‘Yes’ and ‘No’ checkboxes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Liberation Sans"/>
              </a:rPr>
              <a:t>Checkboxes that offer many options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Liberation Sans"/>
              </a:rPr>
              <a:t>Rating scales</a:t>
            </a:r>
          </a:p>
          <a:p>
            <a:pPr marL="800100" lvl="1" indent="-3429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800" dirty="0">
                <a:latin typeface="Liberation Sans"/>
              </a:rPr>
              <a:t>Likert scales</a:t>
            </a:r>
          </a:p>
          <a:p>
            <a:pPr marL="800100" lvl="1" indent="-3429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800" dirty="0">
                <a:latin typeface="Liberation Sans"/>
              </a:rPr>
              <a:t>Semantic scales</a:t>
            </a:r>
          </a:p>
          <a:p>
            <a:pPr marL="800100" lvl="1" indent="-3429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800" dirty="0">
                <a:latin typeface="Liberation Sans"/>
              </a:rPr>
              <a:t>3, 5, 7 or more points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Liberation Sans"/>
              </a:rPr>
              <a:t>Open-ended responses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12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06729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985"/>
            <a:ext cx="7772400" cy="900336"/>
          </a:xfrm>
        </p:spPr>
        <p:txBody>
          <a:bodyPr/>
          <a:lstStyle/>
          <a:p>
            <a:r>
              <a:rPr lang="en-US" noProof="0" dirty="0"/>
              <a:t>Encouraging a good response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5256584"/>
          </a:xfrm>
        </p:spPr>
        <p:txBody>
          <a:bodyPr>
            <a:noAutofit/>
          </a:bodyPr>
          <a:lstStyle/>
          <a:p>
            <a:r>
              <a:rPr lang="en-US" sz="2700" noProof="0" dirty="0"/>
              <a:t>Make sure that the purpose of study is clear</a:t>
            </a:r>
          </a:p>
          <a:p>
            <a:pPr>
              <a:spcBef>
                <a:spcPts val="1200"/>
              </a:spcBef>
            </a:pPr>
            <a:r>
              <a:rPr lang="en-US" sz="2700" noProof="0" dirty="0"/>
              <a:t>Promise anonymity</a:t>
            </a:r>
          </a:p>
          <a:p>
            <a:pPr>
              <a:spcBef>
                <a:spcPts val="1200"/>
              </a:spcBef>
            </a:pPr>
            <a:r>
              <a:rPr lang="en-US" sz="2700" noProof="0" dirty="0"/>
              <a:t>Ensure that questionnaire is well designed</a:t>
            </a:r>
          </a:p>
          <a:p>
            <a:pPr>
              <a:spcBef>
                <a:spcPts val="1200"/>
              </a:spcBef>
            </a:pPr>
            <a:r>
              <a:rPr lang="en-US" sz="2700" noProof="0" dirty="0"/>
              <a:t>Offer a short version for those who do not have time to complete a long questionnaire</a:t>
            </a:r>
          </a:p>
          <a:p>
            <a:pPr>
              <a:spcBef>
                <a:spcPts val="1200"/>
              </a:spcBef>
            </a:pPr>
            <a:r>
              <a:rPr lang="en-US" sz="2700" noProof="0" dirty="0"/>
              <a:t>If mailed, include a stamped, addressed envelope</a:t>
            </a:r>
          </a:p>
          <a:p>
            <a:pPr>
              <a:spcBef>
                <a:spcPts val="1200"/>
              </a:spcBef>
            </a:pPr>
            <a:r>
              <a:rPr lang="en-US" sz="2700" noProof="0" dirty="0"/>
              <a:t>Follow-up with emails, phone calls, or letters</a:t>
            </a:r>
          </a:p>
          <a:p>
            <a:pPr>
              <a:spcBef>
                <a:spcPts val="1200"/>
              </a:spcBef>
            </a:pPr>
            <a:r>
              <a:rPr lang="en-US" sz="2700" noProof="0" dirty="0"/>
              <a:t>Provide an incentive</a:t>
            </a:r>
          </a:p>
          <a:p>
            <a:pPr>
              <a:spcBef>
                <a:spcPts val="1200"/>
              </a:spcBef>
            </a:pPr>
            <a:r>
              <a:rPr lang="en-US" sz="2700" noProof="0" dirty="0"/>
              <a:t>40 percent response rate is good, </a:t>
            </a:r>
            <a:r>
              <a:rPr lang="en-US" sz="2700" dirty="0"/>
              <a:t>20 percent </a:t>
            </a:r>
            <a:r>
              <a:rPr lang="en-US" sz="2700" noProof="0" dirty="0"/>
              <a:t>is often acceptable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49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Advantages of online questionnaires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00808"/>
            <a:ext cx="8134350" cy="4464496"/>
          </a:xfrm>
        </p:spPr>
        <p:txBody>
          <a:bodyPr>
            <a:normAutofit lnSpcReduction="10000"/>
          </a:bodyPr>
          <a:lstStyle/>
          <a:p>
            <a:pPr>
              <a:buFont typeface="Symbol" charset="0"/>
              <a:buChar char="·"/>
            </a:pPr>
            <a:r>
              <a:rPr lang="en-US" noProof="0" dirty="0"/>
              <a:t>Relatively easy and quick to distribute</a:t>
            </a:r>
          </a:p>
          <a:p>
            <a:pPr>
              <a:spcBef>
                <a:spcPts val="1800"/>
              </a:spcBef>
              <a:buFont typeface="Symbol" charset="0"/>
              <a:buChar char="·"/>
            </a:pPr>
            <a:r>
              <a:rPr lang="en-US" noProof="0" dirty="0"/>
              <a:t>Responses are usually received quickly</a:t>
            </a:r>
          </a:p>
          <a:p>
            <a:pPr>
              <a:spcBef>
                <a:spcPts val="1800"/>
              </a:spcBef>
              <a:buFont typeface="Symbol" charset="0"/>
              <a:buChar char="·"/>
            </a:pPr>
            <a:r>
              <a:rPr lang="en-US" noProof="0" dirty="0"/>
              <a:t>No copying and postage costs</a:t>
            </a:r>
          </a:p>
          <a:p>
            <a:pPr>
              <a:spcBef>
                <a:spcPts val="1800"/>
              </a:spcBef>
              <a:buFont typeface="Symbol" charset="0"/>
              <a:buChar char="·"/>
            </a:pPr>
            <a:r>
              <a:rPr lang="en-US" noProof="0" dirty="0"/>
              <a:t>Data can be collected in database for analysis</a:t>
            </a:r>
          </a:p>
          <a:p>
            <a:pPr>
              <a:spcBef>
                <a:spcPts val="1800"/>
              </a:spcBef>
              <a:buFont typeface="Symbol" charset="0"/>
              <a:buChar char="·"/>
            </a:pPr>
            <a:r>
              <a:rPr lang="en-US" noProof="0" dirty="0"/>
              <a:t>Time required for data analysis is reduced</a:t>
            </a:r>
          </a:p>
          <a:p>
            <a:pPr>
              <a:spcBef>
                <a:spcPts val="1800"/>
              </a:spcBef>
              <a:buFont typeface="Symbol" charset="0"/>
              <a:buChar char="·"/>
            </a:pPr>
            <a:r>
              <a:rPr lang="en-US" noProof="0" dirty="0"/>
              <a:t>Errors can be corrected easily</a:t>
            </a:r>
          </a:p>
          <a:p>
            <a:pPr>
              <a:buFont typeface="Symbol" charset="0"/>
              <a:buChar char="·"/>
            </a:pPr>
            <a:endParaRPr lang="en-US" sz="2400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14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689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843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Example of an online questionnaire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15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Picture 2" descr="Screenshot of an excerpt from a web-based questionnaire showing check boxes, radio buttons, and pull-down menus.">
            <a:extLst>
              <a:ext uri="{FF2B5EF4-FFF2-40B4-BE49-F238E27FC236}">
                <a16:creationId xmlns:a16="http://schemas.microsoft.com/office/drawing/2014/main" id="{64C12B5F-7856-6143-A028-11D3FECF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48" y="1027758"/>
            <a:ext cx="6659103" cy="4936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2EDCA-540E-054C-A0F4-A4359CDF00E1}"/>
              </a:ext>
            </a:extLst>
          </p:cNvPr>
          <p:cNvSpPr txBox="1"/>
          <p:nvPr/>
        </p:nvSpPr>
        <p:spPr>
          <a:xfrm>
            <a:off x="1242448" y="6012418"/>
            <a:ext cx="665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Questionnaire shows check boxes, radio boxes, and pull-down menus </a:t>
            </a:r>
          </a:p>
        </p:txBody>
      </p:sp>
    </p:spTree>
    <p:extLst>
      <p:ext uri="{BB962C8B-B14F-4D97-AF65-F5344CB8AC3E}">
        <p14:creationId xmlns:p14="http://schemas.microsoft.com/office/powerpoint/2010/main" val="142082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Problems with online questionnaires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556792"/>
            <a:ext cx="8229600" cy="468052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  <a:buFont typeface="Symbol" charset="0"/>
              <a:buChar char="·"/>
            </a:pPr>
            <a:r>
              <a:rPr lang="en-US" noProof="0" dirty="0"/>
              <a:t>Sampling is problematic if population size is unknown</a:t>
            </a:r>
            <a:endParaRPr lang="en-US" sz="1400" noProof="0" dirty="0"/>
          </a:p>
          <a:p>
            <a:pPr>
              <a:spcBef>
                <a:spcPts val="2400"/>
              </a:spcBef>
              <a:buFont typeface="Symbol" charset="0"/>
              <a:buChar char="·"/>
            </a:pPr>
            <a:r>
              <a:rPr lang="en-US" noProof="0" dirty="0"/>
              <a:t>Preventing individuals from responding more than once can be a problem</a:t>
            </a:r>
            <a:endParaRPr lang="en-US" sz="1400" noProof="0" dirty="0"/>
          </a:p>
          <a:p>
            <a:pPr>
              <a:spcBef>
                <a:spcPts val="2400"/>
              </a:spcBef>
              <a:buFont typeface="Symbol" charset="0"/>
              <a:buChar char="·"/>
            </a:pPr>
            <a:r>
              <a:rPr lang="en-US" noProof="0" dirty="0"/>
              <a:t>Individuals have also been known to change questions in email questionnaires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458200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Deploying online questionnaires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556792"/>
            <a:ext cx="8229600" cy="4680520"/>
          </a:xfrm>
        </p:spPr>
        <p:txBody>
          <a:bodyPr>
            <a:normAutofit fontScale="92500"/>
          </a:bodyPr>
          <a:lstStyle/>
          <a:p>
            <a:pPr>
              <a:buFont typeface="Symbol" charset="0"/>
              <a:buChar char="·"/>
            </a:pPr>
            <a:r>
              <a:rPr lang="en-US" noProof="0" dirty="0"/>
              <a:t>Plan the timeline</a:t>
            </a:r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noProof="0" dirty="0"/>
              <a:t>Design offline</a:t>
            </a:r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noProof="0" dirty="0"/>
              <a:t>Program/complete online template</a:t>
            </a:r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noProof="0" dirty="0"/>
              <a:t>Test the survey to make sure that it behaves as you would expect</a:t>
            </a:r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noProof="0" dirty="0"/>
              <a:t>Test it with a group that will not be part of the survey to check that the questions are clear</a:t>
            </a:r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noProof="0" dirty="0"/>
              <a:t>Recruit participants</a:t>
            </a:r>
          </a:p>
          <a:p>
            <a:pPr>
              <a:buFont typeface="Symbol" charset="0"/>
              <a:buChar char="·"/>
            </a:pPr>
            <a:endParaRPr lang="en-US" noProof="0" dirty="0"/>
          </a:p>
          <a:p>
            <a:pPr>
              <a:buFont typeface="Symbol" charset="0"/>
              <a:buChar char="·"/>
            </a:pPr>
            <a:endParaRPr lang="en-US" noProof="0" dirty="0"/>
          </a:p>
          <a:p>
            <a:pPr>
              <a:buFont typeface="Symbol" charset="0"/>
              <a:buChar char="·"/>
            </a:pPr>
            <a:endParaRPr lang="en-US" sz="1400" noProof="0" dirty="0"/>
          </a:p>
          <a:p>
            <a:pPr>
              <a:buFont typeface="Symbol" charset="0"/>
              <a:buChar char="·"/>
            </a:pPr>
            <a:endParaRPr lang="en-US" sz="1400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10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785" y="332656"/>
            <a:ext cx="8229600" cy="940966"/>
          </a:xfrm>
        </p:spPr>
        <p:txBody>
          <a:bodyPr/>
          <a:lstStyle/>
          <a:p>
            <a:r>
              <a:rPr lang="en-US" noProof="0" dirty="0"/>
              <a:t>Observation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484784"/>
            <a:ext cx="8209161" cy="4752504"/>
          </a:xfrm>
        </p:spPr>
        <p:txBody>
          <a:bodyPr>
            <a:normAutofit lnSpcReduction="10000"/>
          </a:bodyPr>
          <a:lstStyle/>
          <a:p>
            <a:r>
              <a:rPr lang="en-US" sz="2800" noProof="0" dirty="0"/>
              <a:t>Direct observation in the field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</a:rPr>
              <a:t>Structuring frameworks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</a:rPr>
              <a:t>Degree of participation (insider or outsider)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</a:rPr>
              <a:t>Ethnography</a:t>
            </a:r>
            <a:endParaRPr lang="en-US" sz="1400" noProof="0" dirty="0">
              <a:solidFill>
                <a:schemeClr val="tx1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800" noProof="0" dirty="0"/>
              <a:t>Direct observation in controlled environments</a:t>
            </a:r>
            <a:endParaRPr lang="en-US" sz="1400" noProof="0" dirty="0"/>
          </a:p>
          <a:p>
            <a:pPr>
              <a:spcBef>
                <a:spcPts val="1800"/>
              </a:spcBef>
            </a:pPr>
            <a:r>
              <a:rPr lang="en-US" sz="2800" noProof="0" dirty="0"/>
              <a:t>Indirect observation: tracking users’ activities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</a:rPr>
              <a:t>Diaries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</a:rPr>
              <a:t>Interaction logging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</a:rPr>
              <a:t>Video and photographs collected remotely by drones or other equipment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18</a:t>
            </a:fld>
            <a:endParaRPr lang="en-GB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23611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Observation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19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2050" name="Picture 2" descr="Photorealistic computer-rendered picture depicts NASA's Mars Exploration Rover on the Mar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b="18915"/>
          <a:stretch/>
        </p:blipFill>
        <p:spPr bwMode="auto">
          <a:xfrm>
            <a:off x="292442" y="1520370"/>
            <a:ext cx="8559116" cy="370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 descr="Photo depicts Mars Exploration Rover.">
            <a:extLst>
              <a:ext uri="{FF2B5EF4-FFF2-40B4-BE49-F238E27FC236}">
                <a16:creationId xmlns:a16="http://schemas.microsoft.com/office/drawing/2014/main" id="{F42E15FB-0807-5A4E-8C5D-780C3277643B}"/>
              </a:ext>
            </a:extLst>
          </p:cNvPr>
          <p:cNvSpPr txBox="1"/>
          <p:nvPr/>
        </p:nvSpPr>
        <p:spPr>
          <a:xfrm>
            <a:off x="611560" y="5373216"/>
            <a:ext cx="786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8.8 </a:t>
            </a:r>
            <a:r>
              <a:rPr lang="en-US" dirty="0"/>
              <a:t>Mars Exploration Rover</a:t>
            </a:r>
            <a:br>
              <a:rPr lang="en-US" dirty="0"/>
            </a:br>
            <a:r>
              <a:rPr lang="en-US" i="1" dirty="0"/>
              <a:t>Source: </a:t>
            </a:r>
            <a:r>
              <a:rPr lang="en-US" dirty="0"/>
              <a:t>Reproduced by permission of NASA Jet Propulsion Laboratory (NASA-JPL).</a:t>
            </a:r>
          </a:p>
        </p:txBody>
      </p:sp>
    </p:spTree>
    <p:extLst>
      <p:ext uri="{BB962C8B-B14F-4D97-AF65-F5344CB8AC3E}">
        <p14:creationId xmlns:p14="http://schemas.microsoft.com/office/powerpoint/2010/main" val="293606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noProof="0" dirty="0"/>
              <a:t>Aims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556792"/>
            <a:ext cx="8424936" cy="4608512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noProof="0" dirty="0"/>
              <a:t>Discuss how to plan and run a successful data gathering program.</a:t>
            </a:r>
          </a:p>
          <a:p>
            <a:pPr>
              <a:spcBef>
                <a:spcPts val="2400"/>
              </a:spcBef>
            </a:pPr>
            <a:r>
              <a:rPr lang="en-US" noProof="0" dirty="0"/>
              <a:t>Enables you to plan and run an interview.</a:t>
            </a:r>
          </a:p>
          <a:p>
            <a:pPr>
              <a:spcBef>
                <a:spcPts val="2400"/>
              </a:spcBef>
            </a:pPr>
            <a:r>
              <a:rPr lang="en-US" noProof="0" dirty="0"/>
              <a:t>Empowers you to design a simple questionnaire.</a:t>
            </a:r>
          </a:p>
          <a:p>
            <a:pPr>
              <a:spcBef>
                <a:spcPts val="2400"/>
              </a:spcBef>
            </a:pPr>
            <a:r>
              <a:rPr lang="en-US" noProof="0" dirty="0"/>
              <a:t>Enables you to plan and carry out an observation.</a:t>
            </a:r>
            <a:endParaRPr lang="en-US" sz="8800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932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712968" cy="698376"/>
          </a:xfrm>
        </p:spPr>
        <p:txBody>
          <a:bodyPr>
            <a:noAutofit/>
          </a:bodyPr>
          <a:lstStyle/>
          <a:p>
            <a:r>
              <a:rPr lang="en-US" sz="3200" noProof="0" dirty="0"/>
              <a:t>Structuring frameworks to guide observation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08720"/>
            <a:ext cx="8153400" cy="5492080"/>
          </a:xfrm>
        </p:spPr>
        <p:txBody>
          <a:bodyPr>
            <a:normAutofit fontScale="70000" lnSpcReduction="20000"/>
          </a:bodyPr>
          <a:lstStyle/>
          <a:p>
            <a:r>
              <a:rPr lang="en-US" sz="4000" noProof="0" dirty="0"/>
              <a:t>Three easy-to-remember parts:</a:t>
            </a:r>
          </a:p>
          <a:p>
            <a:pPr marL="457200" lvl="1" indent="0"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The person</a:t>
            </a:r>
            <a:r>
              <a:rPr lang="en-US" sz="3000" noProof="0" dirty="0">
                <a:solidFill>
                  <a:schemeClr val="tx1"/>
                </a:solidFill>
              </a:rPr>
              <a:t>: Who? 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The place</a:t>
            </a:r>
            <a:r>
              <a:rPr lang="en-US" sz="3000" noProof="0" dirty="0">
                <a:solidFill>
                  <a:schemeClr val="tx1"/>
                </a:solidFill>
              </a:rPr>
              <a:t>: Where?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The thing</a:t>
            </a:r>
            <a:r>
              <a:rPr lang="en-US" sz="3000" noProof="0" dirty="0">
                <a:solidFill>
                  <a:schemeClr val="tx1"/>
                </a:solidFill>
              </a:rPr>
              <a:t>: What?</a:t>
            </a:r>
          </a:p>
          <a:p>
            <a:pPr>
              <a:spcBef>
                <a:spcPts val="1200"/>
              </a:spcBef>
            </a:pPr>
            <a:r>
              <a:rPr lang="en-US" sz="4000" noProof="0" dirty="0"/>
              <a:t>A more detailed framework (Robson, 2014):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Space</a:t>
            </a:r>
            <a:r>
              <a:rPr lang="en-US" sz="3000" noProof="0" dirty="0">
                <a:solidFill>
                  <a:schemeClr val="tx1"/>
                </a:solidFill>
              </a:rPr>
              <a:t>: What is the physical space like and how is it laid out?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Actors</a:t>
            </a:r>
            <a:r>
              <a:rPr lang="en-US" sz="3000" noProof="0" dirty="0">
                <a:solidFill>
                  <a:schemeClr val="tx1"/>
                </a:solidFill>
              </a:rPr>
              <a:t>: What are the names and relevant details of the people involved?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Activities</a:t>
            </a:r>
            <a:r>
              <a:rPr lang="en-US" sz="3000" noProof="0" dirty="0">
                <a:solidFill>
                  <a:schemeClr val="tx1"/>
                </a:solidFill>
              </a:rPr>
              <a:t>: What are the actors doing and why?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Objects</a:t>
            </a:r>
            <a:r>
              <a:rPr lang="en-US" sz="3000" noProof="0" dirty="0">
                <a:solidFill>
                  <a:schemeClr val="tx1"/>
                </a:solidFill>
              </a:rPr>
              <a:t>: What physical objects are present, such as furniture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Acts</a:t>
            </a:r>
            <a:r>
              <a:rPr lang="en-US" sz="3000" noProof="0" dirty="0">
                <a:solidFill>
                  <a:schemeClr val="tx1"/>
                </a:solidFill>
              </a:rPr>
              <a:t>: What are specific individual actions?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Events</a:t>
            </a:r>
            <a:r>
              <a:rPr lang="en-US" sz="3000" noProof="0" dirty="0">
                <a:solidFill>
                  <a:schemeClr val="tx1"/>
                </a:solidFill>
              </a:rPr>
              <a:t>: Is what you observe part of a special event?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Time</a:t>
            </a:r>
            <a:r>
              <a:rPr lang="en-US" sz="3000" noProof="0" dirty="0">
                <a:solidFill>
                  <a:schemeClr val="tx1"/>
                </a:solidFill>
              </a:rPr>
              <a:t>: What is the sequence of events?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Goals</a:t>
            </a:r>
            <a:r>
              <a:rPr lang="en-US" sz="3000" noProof="0" dirty="0">
                <a:solidFill>
                  <a:schemeClr val="tx1"/>
                </a:solidFill>
              </a:rPr>
              <a:t>: What are the actors trying to accomplish?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sz="3000" b="1" noProof="0" dirty="0">
                <a:solidFill>
                  <a:schemeClr val="tx1"/>
                </a:solidFill>
              </a:rPr>
              <a:t>Feelings</a:t>
            </a:r>
            <a:r>
              <a:rPr lang="en-US" sz="3000" noProof="0" dirty="0">
                <a:solidFill>
                  <a:schemeClr val="tx1"/>
                </a:solidFill>
              </a:rPr>
              <a:t>: What is the mood of the group and of individuals?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78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Planning and conducting observation in the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Decide on how involved you will be: from passive observer to active participant</a:t>
            </a:r>
            <a:endParaRPr lang="en-US" sz="600" noProof="0" dirty="0"/>
          </a:p>
          <a:p>
            <a:pPr>
              <a:spcBef>
                <a:spcPts val="1200"/>
              </a:spcBef>
            </a:pPr>
            <a:r>
              <a:rPr lang="en-US" noProof="0" dirty="0"/>
              <a:t>How to gain acceptance</a:t>
            </a:r>
            <a:endParaRPr lang="en-US" sz="600" noProof="0" dirty="0"/>
          </a:p>
          <a:p>
            <a:pPr>
              <a:spcBef>
                <a:spcPts val="1200"/>
              </a:spcBef>
            </a:pPr>
            <a:r>
              <a:rPr lang="en-US" noProof="0" dirty="0"/>
              <a:t>How to handle sensitive topics, for example, culture, private spaces, and so on</a:t>
            </a:r>
            <a:endParaRPr lang="en-US" sz="600" noProof="0" dirty="0"/>
          </a:p>
          <a:p>
            <a:pPr>
              <a:spcBef>
                <a:spcPts val="1200"/>
              </a:spcBef>
            </a:pPr>
            <a:r>
              <a:rPr lang="en-US" noProof="0" dirty="0"/>
              <a:t>How to collect the data:</a:t>
            </a:r>
          </a:p>
          <a:p>
            <a:pPr lvl="1">
              <a:spcBef>
                <a:spcPts val="9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What data to collect</a:t>
            </a:r>
          </a:p>
          <a:p>
            <a:pPr lvl="1">
              <a:spcBef>
                <a:spcPts val="9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What equipment to use</a:t>
            </a:r>
          </a:p>
          <a:p>
            <a:pPr lvl="1">
              <a:spcBef>
                <a:spcPts val="900"/>
              </a:spcBef>
              <a:buFont typeface="Wingdings" pitchFamily="2" charset="2"/>
              <a:buChar char="§"/>
            </a:pPr>
            <a:r>
              <a:rPr lang="en-US" noProof="0" dirty="0">
                <a:solidFill>
                  <a:schemeClr val="tx1"/>
                </a:solidFill>
              </a:rPr>
              <a:t>When to stop observing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32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848600" cy="1264568"/>
          </a:xfrm>
        </p:spPr>
        <p:txBody>
          <a:bodyPr/>
          <a:lstStyle/>
          <a:p>
            <a:r>
              <a:rPr lang="en-US" noProof="0" dirty="0"/>
              <a:t>Ethnography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2776"/>
            <a:ext cx="8229600" cy="4752305"/>
          </a:xfrm>
        </p:spPr>
        <p:txBody>
          <a:bodyPr>
            <a:normAutofit/>
          </a:bodyPr>
          <a:lstStyle/>
          <a:p>
            <a:pPr>
              <a:buFont typeface="Symbol" charset="0"/>
              <a:buChar char="·"/>
            </a:pPr>
            <a:r>
              <a:rPr lang="en-US" sz="2500" noProof="0" dirty="0"/>
              <a:t>Ethnography is a philosophy with a set of techniques that include participant observation and interviews</a:t>
            </a:r>
            <a:endParaRPr lang="en-US" sz="600" noProof="0" dirty="0"/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sz="2500" noProof="0" dirty="0"/>
              <a:t>Debate about differences between participant observation and ethnography</a:t>
            </a:r>
            <a:endParaRPr lang="en-US" sz="600" noProof="0" dirty="0"/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sz="2500" noProof="0" dirty="0"/>
              <a:t>Ethnographers immerse themselves in the culture that they study</a:t>
            </a:r>
            <a:endParaRPr lang="en-US" sz="600" noProof="0" dirty="0"/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sz="2500" noProof="0" dirty="0"/>
              <a:t>A researcher’s degree of participation can vary</a:t>
            </a:r>
            <a:endParaRPr lang="en-US" sz="600" noProof="0" dirty="0"/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sz="2500" noProof="0" dirty="0"/>
              <a:t>Analyzing video and data logs can be time-consuming</a:t>
            </a:r>
            <a:endParaRPr lang="en-US" sz="600" noProof="0" dirty="0"/>
          </a:p>
          <a:p>
            <a:pPr>
              <a:spcBef>
                <a:spcPts val="1200"/>
              </a:spcBef>
              <a:buFont typeface="Symbol" charset="0"/>
              <a:buChar char="·"/>
            </a:pPr>
            <a:r>
              <a:rPr lang="en-US" sz="2500" noProof="0" dirty="0"/>
              <a:t>Collections of comments, incidents, and artifacts are made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</p:spTree>
    <p:extLst>
      <p:ext uri="{BB962C8B-B14F-4D97-AF65-F5344CB8AC3E}">
        <p14:creationId xmlns:p14="http://schemas.microsoft.com/office/powerpoint/2010/main" val="11163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More on Ethnography</a:t>
            </a:r>
            <a:endParaRPr lang="en-US" i="1" noProof="0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12777"/>
            <a:ext cx="7774632" cy="4824536"/>
          </a:xfrm>
        </p:spPr>
        <p:txBody>
          <a:bodyPr>
            <a:normAutofit/>
          </a:bodyPr>
          <a:lstStyle/>
          <a:p>
            <a:r>
              <a:rPr lang="en-US" noProof="0" dirty="0"/>
              <a:t>Co-operation of people being observed is required</a:t>
            </a:r>
          </a:p>
          <a:p>
            <a:pPr>
              <a:spcBef>
                <a:spcPts val="1200"/>
              </a:spcBef>
            </a:pPr>
            <a:r>
              <a:rPr lang="en-US" noProof="0" dirty="0"/>
              <a:t>Informants are useful</a:t>
            </a:r>
          </a:p>
          <a:p>
            <a:pPr>
              <a:spcBef>
                <a:spcPts val="1200"/>
              </a:spcBef>
            </a:pPr>
            <a:r>
              <a:rPr lang="en-US" noProof="0" dirty="0"/>
              <a:t>Data analysis is continuous</a:t>
            </a:r>
          </a:p>
          <a:p>
            <a:pPr>
              <a:spcBef>
                <a:spcPts val="1200"/>
              </a:spcBef>
            </a:pPr>
            <a:r>
              <a:rPr lang="en-US" noProof="0" dirty="0"/>
              <a:t>Interpretivist technique</a:t>
            </a:r>
          </a:p>
          <a:p>
            <a:pPr>
              <a:spcBef>
                <a:spcPts val="1200"/>
              </a:spcBef>
            </a:pPr>
            <a:r>
              <a:rPr lang="en-US" noProof="0" dirty="0"/>
              <a:t>Questions get refined as understanding grows</a:t>
            </a:r>
          </a:p>
          <a:p>
            <a:pPr>
              <a:spcBef>
                <a:spcPts val="1200"/>
              </a:spcBef>
            </a:pPr>
            <a:r>
              <a:rPr lang="en-US" noProof="0" dirty="0"/>
              <a:t>Reports usually contain examples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23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498522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More </a:t>
            </a:r>
            <a:r>
              <a:rPr lang="en-US" dirty="0"/>
              <a:t>on Ethnography </a:t>
            </a:r>
            <a:r>
              <a:rPr lang="en-US" i="1" dirty="0"/>
              <a:t>(continued)</a:t>
            </a:r>
            <a:endParaRPr lang="en-US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pic>
        <p:nvPicPr>
          <p:cNvPr id="3074" name="Picture 2" descr="Photos depict (a) The situation before MERboard; (b) a scientist using MERboard to present information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b="24289"/>
          <a:stretch/>
        </p:blipFill>
        <p:spPr bwMode="auto">
          <a:xfrm>
            <a:off x="539552" y="1340768"/>
            <a:ext cx="806628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24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0D5CA-6A6D-9642-AD58-4C5A1A12479A}"/>
              </a:ext>
            </a:extLst>
          </p:cNvPr>
          <p:cNvSpPr/>
          <p:nvPr/>
        </p:nvSpPr>
        <p:spPr>
          <a:xfrm>
            <a:off x="457200" y="5094312"/>
            <a:ext cx="814724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NeueLTStd"/>
              </a:rPr>
              <a:t>Figure 8.9 </a:t>
            </a:r>
            <a:r>
              <a:rPr lang="en-US" sz="1600" dirty="0">
                <a:latin typeface="HelveticaNeueLTStd"/>
              </a:rPr>
              <a:t>(a) The situation before MERboard; (b) a scientist using MERboard to present information 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i="1" dirty="0">
                <a:latin typeface="HelveticaNeueLTStd"/>
              </a:rPr>
              <a:t>Source: </a:t>
            </a:r>
            <a:r>
              <a:rPr lang="en-US" sz="1600" dirty="0">
                <a:latin typeface="HelveticaNeueLTStd"/>
              </a:rPr>
              <a:t>J. Trimble, R. Wales and R. Gossweiler (2002): “NASA position paper for the CSCW 2002 workshop on Public, Community and Situated Displays MERBoard.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4186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Online Ethnography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28775"/>
            <a:ext cx="7415213" cy="4464521"/>
          </a:xfrm>
        </p:spPr>
        <p:txBody>
          <a:bodyPr>
            <a:normAutofit/>
          </a:bodyPr>
          <a:lstStyle/>
          <a:p>
            <a:r>
              <a:rPr lang="en-US" noProof="0" dirty="0"/>
              <a:t>Virtual, Online, Netnography</a:t>
            </a:r>
          </a:p>
          <a:p>
            <a:r>
              <a:rPr lang="en-US" noProof="0" dirty="0"/>
              <a:t>Online and offline activity</a:t>
            </a:r>
          </a:p>
          <a:p>
            <a:r>
              <a:rPr lang="en-US" noProof="0" dirty="0"/>
              <a:t>Interaction online differs from face-to-face</a:t>
            </a:r>
          </a:p>
          <a:p>
            <a:r>
              <a:rPr lang="en-US" noProof="0" dirty="0"/>
              <a:t>Virtual worlds have a persistence that physical worlds do not have</a:t>
            </a:r>
          </a:p>
          <a:p>
            <a:r>
              <a:rPr lang="en-US" noProof="0" dirty="0"/>
              <a:t>Ethical considerations and presentation of results are different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25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836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Observations and materials that might be collected (Crabtree, 2003)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536" y="1600200"/>
            <a:ext cx="8291264" cy="4756150"/>
          </a:xfrm>
        </p:spPr>
        <p:txBody>
          <a:bodyPr>
            <a:normAutofit fontScale="62500" lnSpcReduction="20000"/>
          </a:bodyPr>
          <a:lstStyle/>
          <a:p>
            <a:r>
              <a:rPr lang="en-US" sz="3500" noProof="0" dirty="0"/>
              <a:t>Activity or job descriptions</a:t>
            </a:r>
          </a:p>
          <a:p>
            <a:pPr>
              <a:spcBef>
                <a:spcPts val="600"/>
              </a:spcBef>
            </a:pPr>
            <a:r>
              <a:rPr lang="en-US" sz="3500" noProof="0" dirty="0"/>
              <a:t>Rules and procedures that govern particular activities</a:t>
            </a:r>
          </a:p>
          <a:p>
            <a:pPr>
              <a:spcBef>
                <a:spcPts val="600"/>
              </a:spcBef>
            </a:pPr>
            <a:r>
              <a:rPr lang="en-US" sz="3500" noProof="0" dirty="0"/>
              <a:t>Descriptions of activities observed</a:t>
            </a:r>
          </a:p>
          <a:p>
            <a:pPr>
              <a:spcBef>
                <a:spcPts val="600"/>
              </a:spcBef>
            </a:pPr>
            <a:r>
              <a:rPr lang="en-US" sz="3500" noProof="0" dirty="0"/>
              <a:t>Recordings of the talk taking place between parties</a:t>
            </a:r>
          </a:p>
          <a:p>
            <a:pPr>
              <a:spcBef>
                <a:spcPts val="600"/>
              </a:spcBef>
            </a:pPr>
            <a:r>
              <a:rPr lang="en-US" sz="3500" noProof="0" dirty="0"/>
              <a:t>Informal interviews with participants explaining the detail of observed activities</a:t>
            </a:r>
          </a:p>
          <a:p>
            <a:pPr>
              <a:spcBef>
                <a:spcPts val="600"/>
              </a:spcBef>
            </a:pPr>
            <a:r>
              <a:rPr lang="en-US" sz="3500" noProof="0" dirty="0"/>
              <a:t>Diagrams of the physical layout, including the position of artifacts</a:t>
            </a:r>
          </a:p>
          <a:p>
            <a:pPr>
              <a:spcBef>
                <a:spcPts val="600"/>
              </a:spcBef>
            </a:pPr>
            <a:r>
              <a:rPr lang="en-US" sz="3500" noProof="0" dirty="0"/>
              <a:t>Other information collected when observing activities: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Photographs of artifacts (documents, diagrams, forms, computers, and so forth)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Videos of artifacts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Descriptions of artifacts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Workflow diagrams showing the sequential order of tasks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Process maps showing connections between activities</a:t>
            </a:r>
          </a:p>
          <a:p>
            <a:pPr lvl="1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26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515694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74638"/>
            <a:ext cx="8640960" cy="1143000"/>
          </a:xfrm>
        </p:spPr>
        <p:txBody>
          <a:bodyPr>
            <a:normAutofit fontScale="90000"/>
          </a:bodyPr>
          <a:lstStyle/>
          <a:p>
            <a:r>
              <a:rPr lang="en-US" sz="3600" noProof="0" dirty="0">
                <a:latin typeface="Liberation Sans"/>
              </a:rPr>
              <a:t>Direct observation in a controlled environment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43608" y="1340768"/>
            <a:ext cx="6480720" cy="4896544"/>
          </a:xfrm>
        </p:spPr>
        <p:txBody>
          <a:bodyPr>
            <a:normAutofit/>
          </a:bodyPr>
          <a:lstStyle/>
          <a:p>
            <a:r>
              <a:rPr lang="en-US" sz="2800" noProof="0" dirty="0">
                <a:latin typeface="Liberation Sans"/>
              </a:rPr>
              <a:t>Direct observation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  <a:latin typeface="Liberation Sans"/>
              </a:rPr>
              <a:t>Think aloud techniques</a:t>
            </a:r>
          </a:p>
          <a:p>
            <a:pPr>
              <a:spcBef>
                <a:spcPts val="1800"/>
              </a:spcBef>
            </a:pPr>
            <a:r>
              <a:rPr lang="en-US" sz="2800" noProof="0" dirty="0">
                <a:latin typeface="Liberation Sans"/>
              </a:rPr>
              <a:t>Indirect observation – tracking users’ activities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  <a:latin typeface="Liberation Sans"/>
              </a:rPr>
              <a:t>Diaries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  <a:latin typeface="Liberation Sans"/>
              </a:rPr>
              <a:t>Interaction logs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noProof="0" dirty="0">
                <a:solidFill>
                  <a:schemeClr val="tx1"/>
                </a:solidFill>
                <a:latin typeface="Liberation Sans"/>
              </a:rPr>
              <a:t>Web analytics</a:t>
            </a:r>
            <a:endParaRPr lang="en-US" sz="2800" noProof="0" dirty="0">
              <a:solidFill>
                <a:schemeClr val="tx1"/>
              </a:solidFill>
              <a:latin typeface="Liberation Sans"/>
            </a:endParaRPr>
          </a:p>
          <a:p>
            <a:pPr>
              <a:spcBef>
                <a:spcPts val="1800"/>
              </a:spcBef>
            </a:pPr>
            <a:r>
              <a:rPr lang="en-US" sz="2800" noProof="0" dirty="0">
                <a:latin typeface="Liberation Sans"/>
              </a:rPr>
              <a:t>Video, audio, photos, and notes are used to capture data in both types of observations</a:t>
            </a:r>
          </a:p>
          <a:p>
            <a:pPr lvl="1"/>
            <a:endParaRPr lang="en-US" sz="2400" noProof="0" dirty="0">
              <a:solidFill>
                <a:schemeClr val="tx1"/>
              </a:solidFill>
              <a:latin typeface="Liberation Sans"/>
            </a:endParaRPr>
          </a:p>
          <a:p>
            <a:endParaRPr lang="en-US" sz="2800" noProof="0" dirty="0">
              <a:latin typeface="Liberation Sans"/>
            </a:endParaRPr>
          </a:p>
          <a:p>
            <a:endParaRPr lang="en-US" sz="2800" noProof="0" dirty="0">
              <a:latin typeface="Liberatio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27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41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496300" cy="947192"/>
          </a:xfrm>
        </p:spPr>
        <p:txBody>
          <a:bodyPr/>
          <a:lstStyle/>
          <a:p>
            <a:r>
              <a:rPr lang="en-US" sz="3600" noProof="0" dirty="0"/>
              <a:t>Choosing and combining techniques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628775"/>
            <a:ext cx="7632700" cy="4321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noProof="0" dirty="0"/>
              <a:t>Depends on the:</a:t>
            </a:r>
          </a:p>
          <a:p>
            <a:pPr>
              <a:spcBef>
                <a:spcPts val="2400"/>
              </a:spcBef>
            </a:pPr>
            <a:r>
              <a:rPr lang="en-US" noProof="0" dirty="0">
                <a:solidFill>
                  <a:schemeClr val="tx1"/>
                </a:solidFill>
              </a:rPr>
              <a:t>Focus of the study</a:t>
            </a:r>
          </a:p>
          <a:p>
            <a:pPr>
              <a:spcBef>
                <a:spcPts val="2400"/>
              </a:spcBef>
            </a:pPr>
            <a:r>
              <a:rPr lang="en-US" noProof="0" dirty="0">
                <a:solidFill>
                  <a:schemeClr val="tx1"/>
                </a:solidFill>
              </a:rPr>
              <a:t>Participants involved</a:t>
            </a:r>
          </a:p>
          <a:p>
            <a:pPr>
              <a:spcBef>
                <a:spcPts val="2400"/>
              </a:spcBef>
            </a:pPr>
            <a:r>
              <a:rPr lang="en-US" noProof="0" dirty="0">
                <a:solidFill>
                  <a:schemeClr val="tx1"/>
                </a:solidFill>
              </a:rPr>
              <a:t>Nature of the technique(s)</a:t>
            </a:r>
          </a:p>
          <a:p>
            <a:pPr>
              <a:spcBef>
                <a:spcPts val="2400"/>
              </a:spcBef>
            </a:pPr>
            <a:r>
              <a:rPr lang="en-US" noProof="0" dirty="0">
                <a:solidFill>
                  <a:schemeClr val="tx1"/>
                </a:solidFill>
              </a:rPr>
              <a:t>Resources available</a:t>
            </a:r>
          </a:p>
          <a:p>
            <a:pPr>
              <a:spcBef>
                <a:spcPts val="2400"/>
              </a:spcBef>
            </a:pPr>
            <a:r>
              <a:rPr lang="en-US" noProof="0" dirty="0">
                <a:solidFill>
                  <a:schemeClr val="tx1"/>
                </a:solidFill>
              </a:rPr>
              <a:t>Time available </a:t>
            </a:r>
          </a:p>
          <a:p>
            <a:endParaRPr lang="en-US" sz="2800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28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9296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598" y="188640"/>
            <a:ext cx="8496300" cy="648370"/>
          </a:xfrm>
        </p:spPr>
        <p:txBody>
          <a:bodyPr/>
          <a:lstStyle/>
          <a:p>
            <a:r>
              <a:rPr lang="en-US" sz="3600" noProof="0" dirty="0"/>
              <a:t>Summary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649" y="1138559"/>
            <a:ext cx="8280151" cy="540035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noProof="0" dirty="0"/>
              <a:t>Data gathering sessions should have clear goals</a:t>
            </a:r>
            <a:endParaRPr lang="en-US" sz="400" noProof="0" dirty="0"/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sz="2400" noProof="0" dirty="0"/>
              <a:t>An informed consent may be needed</a:t>
            </a:r>
            <a:endParaRPr lang="en-US" sz="400" noProof="0" dirty="0"/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sz="2400" noProof="0" dirty="0"/>
              <a:t>Five key issues of data gathering are: goals, choosing participants, triangulation, participant relationship, pilot</a:t>
            </a:r>
            <a:endParaRPr lang="en-US" sz="400" noProof="0" dirty="0"/>
          </a:p>
          <a:p>
            <a:pPr>
              <a:spcBef>
                <a:spcPts val="700"/>
              </a:spcBef>
            </a:pPr>
            <a:r>
              <a:rPr lang="en-US" sz="2400" noProof="0" dirty="0"/>
              <a:t>Data may be recorded using handwritten notes, audio or video recording, a camera, or any combination of these</a:t>
            </a:r>
            <a:endParaRPr lang="en-US" sz="400" noProof="0" dirty="0"/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sz="2400" noProof="0" dirty="0"/>
              <a:t>Interviews may be structured, semi-structured, or unstructured</a:t>
            </a:r>
            <a:endParaRPr lang="en-US" sz="400" noProof="0" dirty="0"/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sz="2400" noProof="0" dirty="0"/>
              <a:t>Focus groups are group interviews</a:t>
            </a:r>
            <a:endParaRPr lang="en-US" sz="400" noProof="0" dirty="0"/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sz="2400" noProof="0" dirty="0"/>
              <a:t>Questionnaires may be on paper, online, or telephone</a:t>
            </a:r>
            <a:endParaRPr lang="en-US" sz="400" noProof="0" dirty="0"/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sz="2400" noProof="0" dirty="0"/>
              <a:t>Observation may be direct or indirect, in the field, or in controlled settings</a:t>
            </a:r>
            <a:endParaRPr lang="en-US" sz="400" noProof="0" dirty="0"/>
          </a:p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sz="2400" noProof="0" dirty="0"/>
              <a:t>Techniques can be combined depending on the study focus, participants, nature of technique, and available resources and time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29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663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noProof="0" dirty="0"/>
              <a:t>Five key issues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412776"/>
            <a:ext cx="8208962" cy="4824536"/>
          </a:xfrm>
        </p:spPr>
        <p:txBody>
          <a:bodyPr>
            <a:normAutofit fontScale="85000" lnSpcReduction="2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 noProof="0" dirty="0"/>
              <a:t>Setting goals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600" noProof="0" dirty="0"/>
          </a:p>
          <a:p>
            <a:pPr marL="1371600" lvl="2" indent="-457200">
              <a:lnSpc>
                <a:spcPct val="90000"/>
              </a:lnSpc>
            </a:pPr>
            <a:r>
              <a:rPr lang="en-US" noProof="0" dirty="0">
                <a:solidFill>
                  <a:schemeClr val="tx1"/>
                </a:solidFill>
              </a:rPr>
              <a:t>Decide how to analyze data once collected</a:t>
            </a:r>
          </a:p>
          <a:p>
            <a:pPr marL="609600" indent="-609600">
              <a:lnSpc>
                <a:spcPct val="90000"/>
              </a:lnSpc>
              <a:spcBef>
                <a:spcPts val="1200"/>
              </a:spcBef>
              <a:buFontTx/>
              <a:buAutoNum type="arabicPeriod"/>
            </a:pPr>
            <a:r>
              <a:rPr lang="en-US" sz="2800" noProof="0" dirty="0"/>
              <a:t>Identifying participants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600" noProof="0" dirty="0"/>
          </a:p>
          <a:p>
            <a:pPr marL="1371600" lvl="2" indent="-457200">
              <a:lnSpc>
                <a:spcPct val="90000"/>
              </a:lnSpc>
            </a:pPr>
            <a:r>
              <a:rPr lang="en-US" noProof="0" dirty="0">
                <a:solidFill>
                  <a:schemeClr val="tx1"/>
                </a:solidFill>
              </a:rPr>
              <a:t>Decide from whom to gather data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noProof="0" dirty="0">
                <a:solidFill>
                  <a:schemeClr val="tx1"/>
                </a:solidFill>
              </a:rPr>
              <a:t>How many participants are needed</a:t>
            </a:r>
          </a:p>
          <a:p>
            <a:pPr marL="609600" indent="-609600">
              <a:lnSpc>
                <a:spcPct val="90000"/>
              </a:lnSpc>
              <a:spcBef>
                <a:spcPts val="1200"/>
              </a:spcBef>
              <a:buFontTx/>
              <a:buAutoNum type="arabicPeriod"/>
            </a:pPr>
            <a:r>
              <a:rPr lang="en-US" sz="2800" noProof="0" dirty="0"/>
              <a:t>Relationship with participants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600" noProof="0" dirty="0"/>
          </a:p>
          <a:p>
            <a:pPr marL="1371600" lvl="2" indent="-457200">
              <a:lnSpc>
                <a:spcPct val="90000"/>
              </a:lnSpc>
            </a:pPr>
            <a:r>
              <a:rPr lang="en-US" noProof="0" dirty="0">
                <a:solidFill>
                  <a:schemeClr val="tx1"/>
                </a:solidFill>
              </a:rPr>
              <a:t>Clear and professional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noProof="0" dirty="0">
                <a:solidFill>
                  <a:schemeClr val="tx1"/>
                </a:solidFill>
              </a:rPr>
              <a:t>Informed consent when appropriate</a:t>
            </a:r>
          </a:p>
          <a:p>
            <a:pPr marL="609600" indent="-609600">
              <a:lnSpc>
                <a:spcPct val="90000"/>
              </a:lnSpc>
              <a:spcBef>
                <a:spcPts val="1200"/>
              </a:spcBef>
              <a:buFontTx/>
              <a:buAutoNum type="arabicPeriod"/>
            </a:pPr>
            <a:r>
              <a:rPr lang="en-US" sz="2800" noProof="0" dirty="0"/>
              <a:t>Triangulation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600" noProof="0" dirty="0"/>
          </a:p>
          <a:p>
            <a:pPr marL="1371600" lvl="2" indent="-457200">
              <a:lnSpc>
                <a:spcPct val="90000"/>
              </a:lnSpc>
            </a:pPr>
            <a:r>
              <a:rPr lang="en-US" noProof="0" dirty="0">
                <a:solidFill>
                  <a:schemeClr val="tx1"/>
                </a:solidFill>
              </a:rPr>
              <a:t>Look at data from more than one perspective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noProof="0" dirty="0">
                <a:solidFill>
                  <a:schemeClr val="tx1"/>
                </a:solidFill>
              </a:rPr>
              <a:t>Collect more than one type of data, for instance, qualitative data from experiments and qualitative data from interviews</a:t>
            </a:r>
          </a:p>
          <a:p>
            <a:pPr marL="609600" indent="-609600">
              <a:lnSpc>
                <a:spcPct val="90000"/>
              </a:lnSpc>
              <a:spcBef>
                <a:spcPts val="1200"/>
              </a:spcBef>
              <a:buFontTx/>
              <a:buAutoNum type="arabicPeriod"/>
            </a:pPr>
            <a:r>
              <a:rPr lang="en-US" sz="2800" noProof="0" dirty="0"/>
              <a:t>Pilot studies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700" noProof="0" dirty="0"/>
          </a:p>
          <a:p>
            <a:pPr marL="1371600" lvl="2" indent="-457200">
              <a:lnSpc>
                <a:spcPct val="90000"/>
              </a:lnSpc>
            </a:pPr>
            <a:r>
              <a:rPr lang="en-US" noProof="0" dirty="0">
                <a:solidFill>
                  <a:schemeClr val="tx1"/>
                </a:solidFill>
              </a:rPr>
              <a:t>Small trial of main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05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recording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011988" cy="4525963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Notes, audio, video, and photographs can be used individually or in combination: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Notes plus photographs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Audio plus photographs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noProof="0" dirty="0">
                <a:solidFill>
                  <a:schemeClr val="tx1"/>
                </a:solidFill>
              </a:rPr>
              <a:t>Video</a:t>
            </a:r>
          </a:p>
          <a:p>
            <a:pPr>
              <a:spcBef>
                <a:spcPts val="1200"/>
              </a:spcBef>
            </a:pPr>
            <a:r>
              <a:rPr lang="en-US" noProof="0" dirty="0"/>
              <a:t>Different challenges and advantages with each type of data recording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4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109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Interviews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69289" y="1124744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latin typeface="Liberation Sans"/>
                <a:cs typeface="Liberation Sans"/>
              </a:rPr>
              <a:t>Unstructured</a:t>
            </a:r>
            <a:r>
              <a:rPr lang="en-US" sz="2800" dirty="0">
                <a:latin typeface="Liberation Sans"/>
                <a:cs typeface="Liberation Sans"/>
              </a:rPr>
              <a:t>: Not directed by a script. Rich but not replicable.</a:t>
            </a:r>
            <a:endParaRPr lang="en-US" sz="800" dirty="0">
              <a:latin typeface="Liberation Sans"/>
              <a:cs typeface="Liberation Sans"/>
            </a:endParaRPr>
          </a:p>
          <a:p>
            <a:pPr>
              <a:spcBef>
                <a:spcPct val="20000"/>
              </a:spcBef>
            </a:pPr>
            <a:r>
              <a:rPr lang="en-US" sz="2800" b="1" dirty="0">
                <a:latin typeface="Liberation Sans"/>
                <a:cs typeface="Liberation Sans"/>
              </a:rPr>
              <a:t>Structured</a:t>
            </a:r>
            <a:r>
              <a:rPr lang="en-US" sz="2800" dirty="0">
                <a:latin typeface="Liberation Sans"/>
                <a:cs typeface="Liberation Sans"/>
              </a:rPr>
              <a:t>: Tightly scripted, often like a questionnaire. Replicable but may lack richness.</a:t>
            </a:r>
            <a:endParaRPr lang="en-US" sz="800" dirty="0">
              <a:latin typeface="Liberation Sans"/>
              <a:cs typeface="Liberation Sans"/>
            </a:endParaRPr>
          </a:p>
          <a:p>
            <a:pPr>
              <a:spcBef>
                <a:spcPct val="20000"/>
              </a:spcBef>
            </a:pPr>
            <a:r>
              <a:rPr lang="en-US" sz="2800" b="1" dirty="0">
                <a:latin typeface="Liberation Sans"/>
                <a:cs typeface="Liberation Sans"/>
              </a:rPr>
              <a:t>Semi-structured</a:t>
            </a:r>
            <a:r>
              <a:rPr lang="en-US" sz="2800" dirty="0">
                <a:latin typeface="Liberation Sans"/>
                <a:cs typeface="Liberation Sans"/>
              </a:rPr>
              <a:t>: Guided by a script, but interesting issues can be explored in more depth. Can provide a good balance between richness and replicability.</a:t>
            </a:r>
          </a:p>
          <a:p>
            <a:pPr>
              <a:spcBef>
                <a:spcPct val="20000"/>
              </a:spcBef>
            </a:pPr>
            <a:r>
              <a:rPr lang="en-US" sz="2800" b="1" dirty="0">
                <a:latin typeface="Liberation Sans"/>
                <a:cs typeface="Liberation Sans"/>
              </a:rPr>
              <a:t>Focus groups</a:t>
            </a:r>
            <a:r>
              <a:rPr lang="en-US" sz="2800" dirty="0">
                <a:latin typeface="Liberation Sans"/>
                <a:cs typeface="Liberation Sans"/>
              </a:rPr>
              <a:t>: A group interview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75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68313" y="103570"/>
            <a:ext cx="7988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Interview questions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84213" y="1052736"/>
            <a:ext cx="8001000" cy="4968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Two types:</a:t>
            </a:r>
            <a:endParaRPr lang="en-US" sz="800" dirty="0">
              <a:latin typeface="Liberation Sans"/>
            </a:endParaRPr>
          </a:p>
          <a:p>
            <a:pPr marL="800100" lvl="1" indent="-342900">
              <a:spcBef>
                <a:spcPts val="900"/>
              </a:spcBef>
              <a:buFont typeface="Wingdings" pitchFamily="2" charset="2"/>
              <a:buChar char="§"/>
            </a:pPr>
            <a:r>
              <a:rPr lang="en-US" sz="2000" dirty="0">
                <a:latin typeface="Liberation Sans"/>
              </a:rPr>
              <a:t>‘Closed questions’ have a predetermined answer format, for example, ‘yes’ or ‘no’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Liberation Sans"/>
              </a:rPr>
              <a:t>‘Open questions’ do not have a predetermined format</a:t>
            </a:r>
            <a:endParaRPr lang="en-US" sz="1200" dirty="0">
              <a:latin typeface="Liberation Sans"/>
            </a:endParaRPr>
          </a:p>
          <a:p>
            <a:pPr marL="342900" indent="-342900">
              <a:spcBef>
                <a:spcPts val="12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Closed questions are easier to analyze</a:t>
            </a:r>
            <a:endParaRPr lang="en-US" sz="1200" dirty="0">
              <a:latin typeface="Liberation Sans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Avoid:</a:t>
            </a:r>
            <a:endParaRPr lang="en-US" sz="800" dirty="0">
              <a:latin typeface="Liberation Sans"/>
            </a:endParaRPr>
          </a:p>
          <a:p>
            <a:pPr marL="800100" lvl="1" indent="-342900">
              <a:spcBef>
                <a:spcPts val="900"/>
              </a:spcBef>
              <a:buFont typeface="Wingdings" pitchFamily="2" charset="2"/>
              <a:buChar char="§"/>
            </a:pPr>
            <a:r>
              <a:rPr lang="en-US" sz="2000" dirty="0">
                <a:latin typeface="Liberation Sans"/>
              </a:rPr>
              <a:t>Long questions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Liberation Sans"/>
              </a:rPr>
              <a:t>Compound sentences — split them into two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Liberation Sans"/>
              </a:rPr>
              <a:t>Jargon and language that the interviewee may not understand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Liberation Sans"/>
              </a:rPr>
              <a:t>Leading questions that make assumptions, for example, why do you like …?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Liberation Sans"/>
              </a:rPr>
              <a:t>Unconscious biases, for instance, gender stereotypes</a:t>
            </a:r>
            <a:endParaRPr lang="en-US" sz="2400" dirty="0">
              <a:latin typeface="Liberatio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83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95285" y="332656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Running the interview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23850" y="1628775"/>
            <a:ext cx="8458200" cy="46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700" b="1" dirty="0">
                <a:latin typeface="Liberation Sans"/>
              </a:rPr>
              <a:t>Introduction</a:t>
            </a:r>
            <a:r>
              <a:rPr lang="en-US" sz="2700" dirty="0">
                <a:latin typeface="Liberation Sans"/>
              </a:rPr>
              <a:t>: Introduce yourself, explain the goals of the interview, reassure about the ethical issues, ask to record, and present the informed consent form.</a:t>
            </a:r>
          </a:p>
          <a:p>
            <a:pPr>
              <a:spcBef>
                <a:spcPts val="900"/>
              </a:spcBef>
            </a:pPr>
            <a:r>
              <a:rPr lang="en-US" sz="2700" b="1" dirty="0">
                <a:latin typeface="Liberation Sans"/>
              </a:rPr>
              <a:t>Warm-up</a:t>
            </a:r>
            <a:r>
              <a:rPr lang="en-US" sz="2700" dirty="0">
                <a:latin typeface="Liberation Sans"/>
              </a:rPr>
              <a:t>: Make first questions easy and non-threatening.</a:t>
            </a:r>
          </a:p>
          <a:p>
            <a:pPr>
              <a:spcBef>
                <a:spcPts val="900"/>
              </a:spcBef>
            </a:pPr>
            <a:r>
              <a:rPr lang="en-US" sz="2700" b="1" dirty="0">
                <a:latin typeface="Liberation Sans"/>
              </a:rPr>
              <a:t>Main body</a:t>
            </a:r>
            <a:r>
              <a:rPr lang="en-US" sz="2700" dirty="0">
                <a:latin typeface="Liberation Sans"/>
              </a:rPr>
              <a:t>: Present questions in a logical order</a:t>
            </a:r>
          </a:p>
          <a:p>
            <a:pPr>
              <a:spcBef>
                <a:spcPts val="900"/>
              </a:spcBef>
            </a:pPr>
            <a:r>
              <a:rPr lang="en-US" sz="2700" b="1" dirty="0">
                <a:latin typeface="Liberation Sans"/>
              </a:rPr>
              <a:t>A cool-off period</a:t>
            </a:r>
            <a:r>
              <a:rPr lang="en-US" sz="2700" dirty="0">
                <a:latin typeface="Liberation Sans"/>
              </a:rPr>
              <a:t>: Include a few easy questions to defuse tension at the end</a:t>
            </a:r>
          </a:p>
          <a:p>
            <a:pPr>
              <a:spcBef>
                <a:spcPts val="900"/>
              </a:spcBef>
            </a:pPr>
            <a:r>
              <a:rPr lang="en-US" sz="2700" b="1" dirty="0">
                <a:latin typeface="Liberation Sans"/>
              </a:rPr>
              <a:t>Closure</a:t>
            </a:r>
            <a:r>
              <a:rPr lang="en-US" sz="2700" dirty="0">
                <a:latin typeface="Liberation Sans"/>
              </a:rPr>
              <a:t>: Thank interviewee, signal the end, for example, switch recorder off.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38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2BF6-BB73-E54D-8B15-CD917F91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Other forms of interviews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5E9AC-4A19-3D41-9448-0AE45CA2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A748-0479-3D44-B366-29021359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New </a:t>
            </a:r>
            <a:fld id="{A7EA2D8D-44E5-43C4-BBA1-AE3E32EF0894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56038-CF96-234A-A8EC-0C15AFBFBC53}"/>
              </a:ext>
            </a:extLst>
          </p:cNvPr>
          <p:cNvSpPr/>
          <p:nvPr/>
        </p:nvSpPr>
        <p:spPr>
          <a:xfrm>
            <a:off x="827584" y="1844824"/>
            <a:ext cx="756084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iberation Sans"/>
              </a:rPr>
              <a:t>Digital conferencing systems such as Skype, Zoom, email, and smartphones can be used to conduct interviews. Some advantages are: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Participants are in their own environment so are more relaxed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Participants don’t need to travel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Participants don’t need to worry about what to wear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For interviews involving sensitive issues, it is easier for interviewees to be anonymous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noProof="0" dirty="0"/>
              <a:t>Enriching the interview process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36378" y="1484784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sz="2400" b="1" dirty="0">
                <a:latin typeface="Liberation Sans"/>
              </a:rPr>
              <a:t>Props</a:t>
            </a:r>
            <a:r>
              <a:rPr lang="en-US" sz="2400" dirty="0">
                <a:latin typeface="Liberation Sans"/>
              </a:rPr>
              <a:t>: Devices for prompting interviewee, for example, use a prototype, scenario</a:t>
            </a:r>
          </a:p>
        </p:txBody>
      </p:sp>
      <p:pic>
        <p:nvPicPr>
          <p:cNvPr id="14340" name="Picture 4" descr="Illustration of a woman enriching a focus group with personas displayed on the wall for all participants to see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5617" y="2656133"/>
            <a:ext cx="5288749" cy="3705451"/>
          </a:xfrm>
          <a:noFill/>
          <a:ln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987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ffa1a28-61fb-4497-915c-66fa8ae20bde"/>
</p:tagLst>
</file>

<file path=ppt/theme/theme1.xml><?xml version="1.0" encoding="utf-8"?>
<a:theme xmlns:a="http://schemas.openxmlformats.org/drawingml/2006/main" name="Office Theme">
  <a:themeElements>
    <a:clrScheme name="Custom 7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6D945A"/>
      </a:accent6>
      <a:hlink>
        <a:srgbClr val="0000FF"/>
      </a:hlink>
      <a:folHlink>
        <a:srgbClr val="1A191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7485</TotalTime>
  <Words>1731</Words>
  <Application>Microsoft Macintosh PowerPoint</Application>
  <PresentationFormat>On-screen Show (4:3)</PresentationFormat>
  <Paragraphs>278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HelveticaNeueLTStd</vt:lpstr>
      <vt:lpstr>Liberation Sans</vt:lpstr>
      <vt:lpstr>Symbol</vt:lpstr>
      <vt:lpstr>Wingdings</vt:lpstr>
      <vt:lpstr>Office Theme</vt:lpstr>
      <vt:lpstr>PowerPoint Presentation</vt:lpstr>
      <vt:lpstr>Aims</vt:lpstr>
      <vt:lpstr>Five key issues</vt:lpstr>
      <vt:lpstr>Data recording</vt:lpstr>
      <vt:lpstr>PowerPoint Presentation</vt:lpstr>
      <vt:lpstr>PowerPoint Presentation</vt:lpstr>
      <vt:lpstr>PowerPoint Presentation</vt:lpstr>
      <vt:lpstr>Other forms of interviews</vt:lpstr>
      <vt:lpstr>Enriching the interview process</vt:lpstr>
      <vt:lpstr>PowerPoint Presentation</vt:lpstr>
      <vt:lpstr>PowerPoint Presentation</vt:lpstr>
      <vt:lpstr>PowerPoint Presentation</vt:lpstr>
      <vt:lpstr>Encouraging a good response</vt:lpstr>
      <vt:lpstr>Advantages of online questionnaires</vt:lpstr>
      <vt:lpstr>Example of an online questionnaire</vt:lpstr>
      <vt:lpstr>Problems with online questionnaires</vt:lpstr>
      <vt:lpstr>Deploying online questionnaires</vt:lpstr>
      <vt:lpstr>Observation</vt:lpstr>
      <vt:lpstr>Observation</vt:lpstr>
      <vt:lpstr>Structuring frameworks to guide observation</vt:lpstr>
      <vt:lpstr>Planning and conducting observation in the field</vt:lpstr>
      <vt:lpstr>Ethnography</vt:lpstr>
      <vt:lpstr>More on Ethnography</vt:lpstr>
      <vt:lpstr>More on Ethnography (continued)</vt:lpstr>
      <vt:lpstr>Online Ethnography</vt:lpstr>
      <vt:lpstr>Observations and materials that might be collected (Crabtree, 2003)</vt:lpstr>
      <vt:lpstr>Direct observation in a controlled environment</vt:lpstr>
      <vt:lpstr>Choosing and combining techniques</vt:lpstr>
      <vt:lpstr>Summary</vt:lpstr>
    </vt:vector>
  </TitlesOfParts>
  <Company>John Wiley and Sons,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Leon Reicherts</cp:lastModifiedBy>
  <cp:revision>76</cp:revision>
  <dcterms:created xsi:type="dcterms:W3CDTF">2015-01-06T09:40:09Z</dcterms:created>
  <dcterms:modified xsi:type="dcterms:W3CDTF">2019-08-21T16:13:51Z</dcterms:modified>
</cp:coreProperties>
</file>